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81" r:id="rId4"/>
    <p:sldId id="257" r:id="rId5"/>
    <p:sldId id="262" r:id="rId6"/>
    <p:sldId id="273" r:id="rId7"/>
    <p:sldId id="263" r:id="rId8"/>
    <p:sldId id="258" r:id="rId9"/>
    <p:sldId id="282" r:id="rId10"/>
    <p:sldId id="264" r:id="rId11"/>
    <p:sldId id="274" r:id="rId12"/>
    <p:sldId id="259" r:id="rId13"/>
    <p:sldId id="260" r:id="rId14"/>
    <p:sldId id="261" r:id="rId15"/>
    <p:sldId id="275" r:id="rId16"/>
    <p:sldId id="265" r:id="rId17"/>
    <p:sldId id="266" r:id="rId18"/>
    <p:sldId id="267" r:id="rId19"/>
    <p:sldId id="268" r:id="rId20"/>
    <p:sldId id="269" r:id="rId21"/>
    <p:sldId id="270"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19"/>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10/17/19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10/17/19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afehousephilly.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esterling@cjpf.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afehousephilly.org/sites/default/files/attachments/2019-10/MEMORANDUM%2010.2.1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F7AC-B071-7247-87AC-9CF0C93C2B1F}"/>
              </a:ext>
            </a:extLst>
          </p:cNvPr>
          <p:cNvSpPr>
            <a:spLocks noGrp="1"/>
          </p:cNvSpPr>
          <p:nvPr>
            <p:ph type="ctrTitle"/>
          </p:nvPr>
        </p:nvSpPr>
        <p:spPr/>
        <p:txBody>
          <a:bodyPr>
            <a:normAutofit fontScale="90000"/>
          </a:bodyPr>
          <a:lstStyle/>
          <a:p>
            <a:pPr algn="ctr"/>
            <a:r>
              <a:rPr lang="en-US" dirty="0">
                <a:solidFill>
                  <a:schemeClr val="bg1"/>
                </a:solidFill>
              </a:rPr>
              <a:t>U.S. District court</a:t>
            </a:r>
            <a:br>
              <a:rPr lang="en-US" dirty="0">
                <a:solidFill>
                  <a:schemeClr val="bg1"/>
                </a:solidFill>
              </a:rPr>
            </a:br>
            <a:r>
              <a:rPr lang="en-US" dirty="0">
                <a:solidFill>
                  <a:schemeClr val="bg1"/>
                </a:solidFill>
              </a:rPr>
              <a:t>in Philadelphia </a:t>
            </a:r>
            <a:br>
              <a:rPr lang="en-US" dirty="0">
                <a:solidFill>
                  <a:schemeClr val="bg1"/>
                </a:solidFill>
              </a:rPr>
            </a:br>
            <a:r>
              <a:rPr lang="en-US" dirty="0">
                <a:solidFill>
                  <a:schemeClr val="bg1"/>
                </a:solidFill>
              </a:rPr>
              <a:t>rules on </a:t>
            </a:r>
            <a:r>
              <a:rPr lang="en-US" i="1" dirty="0">
                <a:solidFill>
                  <a:schemeClr val="bg1"/>
                </a:solidFill>
              </a:rPr>
              <a:t>safehouse,</a:t>
            </a:r>
            <a:br>
              <a:rPr lang="en-US" dirty="0">
                <a:solidFill>
                  <a:schemeClr val="bg1"/>
                </a:solidFill>
              </a:rPr>
            </a:br>
            <a:r>
              <a:rPr lang="en-US" dirty="0">
                <a:solidFill>
                  <a:schemeClr val="bg1"/>
                </a:solidFill>
              </a:rPr>
              <a:t>October 2, 2019:</a:t>
            </a:r>
            <a:br>
              <a:rPr lang="en-US" dirty="0">
                <a:solidFill>
                  <a:schemeClr val="bg1"/>
                </a:solidFill>
              </a:rPr>
            </a:br>
            <a:r>
              <a:rPr lang="en-US" dirty="0">
                <a:solidFill>
                  <a:schemeClr val="bg1"/>
                </a:solidFill>
              </a:rPr>
              <a:t>An Explanation of the ruling</a:t>
            </a:r>
          </a:p>
        </p:txBody>
      </p:sp>
      <p:sp>
        <p:nvSpPr>
          <p:cNvPr id="3" name="Subtitle 2">
            <a:extLst>
              <a:ext uri="{FF2B5EF4-FFF2-40B4-BE49-F238E27FC236}">
                <a16:creationId xmlns:a16="http://schemas.microsoft.com/office/drawing/2014/main" id="{9AB97773-AA26-A44D-9034-01D5F665074D}"/>
              </a:ext>
            </a:extLst>
          </p:cNvPr>
          <p:cNvSpPr>
            <a:spLocks noGrp="1"/>
          </p:cNvSpPr>
          <p:nvPr>
            <p:ph type="subTitle" idx="1"/>
          </p:nvPr>
        </p:nvSpPr>
        <p:spPr/>
        <p:txBody>
          <a:bodyPr>
            <a:normAutofit/>
          </a:bodyPr>
          <a:lstStyle/>
          <a:p>
            <a:pPr algn="ctr"/>
            <a:r>
              <a:rPr lang="en-US" dirty="0">
                <a:solidFill>
                  <a:schemeClr val="bg1"/>
                </a:solidFill>
              </a:rPr>
              <a:t>Presentation to</a:t>
            </a:r>
          </a:p>
          <a:p>
            <a:pPr algn="ctr"/>
            <a:r>
              <a:rPr lang="en-US" dirty="0">
                <a:solidFill>
                  <a:schemeClr val="bg1"/>
                </a:solidFill>
              </a:rPr>
              <a:t>Baltimore Harm Reduction Coalition, October 17, 2019</a:t>
            </a:r>
          </a:p>
          <a:p>
            <a:pPr algn="ctr"/>
            <a:r>
              <a:rPr lang="en-US" dirty="0">
                <a:solidFill>
                  <a:schemeClr val="bg1"/>
                </a:solidFill>
              </a:rPr>
              <a:t>By Eric E. Sterling, J.D., Criminal Justice Policy Foundation</a:t>
            </a:r>
          </a:p>
        </p:txBody>
      </p:sp>
    </p:spTree>
    <p:extLst>
      <p:ext uri="{BB962C8B-B14F-4D97-AF65-F5344CB8AC3E}">
        <p14:creationId xmlns:p14="http://schemas.microsoft.com/office/powerpoint/2010/main" val="99631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Understanding what this judge is doing</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77500" lnSpcReduction="20000"/>
          </a:bodyPr>
          <a:lstStyle/>
          <a:p>
            <a:r>
              <a:rPr lang="en-US" dirty="0">
                <a:solidFill>
                  <a:schemeClr val="bg1"/>
                </a:solidFill>
              </a:rPr>
              <a:t>The judge’s job: </a:t>
            </a:r>
            <a:r>
              <a:rPr lang="en-US" b="1" dirty="0">
                <a:solidFill>
                  <a:schemeClr val="bg1"/>
                </a:solidFill>
              </a:rPr>
              <a:t>Interpret whether § 856 applies to this safe consumption space.</a:t>
            </a:r>
          </a:p>
          <a:p>
            <a:r>
              <a:rPr lang="en-US" b="1" dirty="0">
                <a:solidFill>
                  <a:schemeClr val="bg1"/>
                </a:solidFill>
              </a:rPr>
              <a:t>The judge’s challenges:</a:t>
            </a:r>
            <a:endParaRPr lang="en-US" dirty="0">
              <a:solidFill>
                <a:schemeClr val="bg1"/>
              </a:solidFill>
            </a:endParaRPr>
          </a:p>
          <a:p>
            <a:pPr lvl="1"/>
            <a:r>
              <a:rPr lang="en-US" dirty="0">
                <a:solidFill>
                  <a:schemeClr val="bg1"/>
                </a:solidFill>
              </a:rPr>
              <a:t>1. No safe consumption spaces when Congress wrote the law.</a:t>
            </a:r>
          </a:p>
          <a:p>
            <a:pPr lvl="1"/>
            <a:r>
              <a:rPr lang="en-US" dirty="0">
                <a:solidFill>
                  <a:schemeClr val="bg1"/>
                </a:solidFill>
              </a:rPr>
              <a:t>2. No rulings by the U.S. Supreme Court or the U.S. Court of Appeals for the 3</a:t>
            </a:r>
            <a:r>
              <a:rPr lang="en-US" baseline="30000" dirty="0">
                <a:solidFill>
                  <a:schemeClr val="bg1"/>
                </a:solidFill>
              </a:rPr>
              <a:t>rd</a:t>
            </a:r>
            <a:r>
              <a:rPr lang="en-US" dirty="0">
                <a:solidFill>
                  <a:schemeClr val="bg1"/>
                </a:solidFill>
              </a:rPr>
              <a:t> Circuit, which covers this court in Pennsylvania, interpret § 856 to guide the judge. </a:t>
            </a:r>
          </a:p>
          <a:p>
            <a:r>
              <a:rPr lang="en-US" dirty="0">
                <a:solidFill>
                  <a:schemeClr val="bg1"/>
                </a:solidFill>
              </a:rPr>
              <a:t>The court discussed in detail its process for “interpreting” this law. </a:t>
            </a:r>
          </a:p>
          <a:p>
            <a:r>
              <a:rPr lang="en-US" dirty="0">
                <a:solidFill>
                  <a:schemeClr val="bg1"/>
                </a:solidFill>
              </a:rPr>
              <a:t>Looking for and at the “plain meaning” of the law is not an answer or a process to find the meaning. “Plain meaning” is a term that a court can use to hide the route to the court’s conclusion.</a:t>
            </a:r>
          </a:p>
          <a:p>
            <a:r>
              <a:rPr lang="en-US" dirty="0">
                <a:solidFill>
                  <a:schemeClr val="bg1"/>
                </a:solidFill>
              </a:rPr>
              <a:t>This opinion is extraordinary!! Rarely is a court’s explanation so detailed and carefully explained. The court addresses all of the key arguments of both sides.</a:t>
            </a:r>
          </a:p>
        </p:txBody>
      </p:sp>
    </p:spTree>
    <p:extLst>
      <p:ext uri="{BB962C8B-B14F-4D97-AF65-F5344CB8AC3E}">
        <p14:creationId xmlns:p14="http://schemas.microsoft.com/office/powerpoint/2010/main" val="323401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CC32-197D-124F-A28C-64592AAA3184}"/>
              </a:ext>
            </a:extLst>
          </p:cNvPr>
          <p:cNvSpPr>
            <a:spLocks noGrp="1"/>
          </p:cNvSpPr>
          <p:nvPr>
            <p:ph type="title"/>
          </p:nvPr>
        </p:nvSpPr>
        <p:spPr/>
        <p:txBody>
          <a:bodyPr/>
          <a:lstStyle/>
          <a:p>
            <a:r>
              <a:rPr lang="en-US" dirty="0">
                <a:solidFill>
                  <a:schemeClr val="bg1"/>
                </a:solidFill>
              </a:rPr>
              <a:t>Court’s Approach to its explanation</a:t>
            </a:r>
          </a:p>
        </p:txBody>
      </p:sp>
      <p:sp>
        <p:nvSpPr>
          <p:cNvPr id="3" name="Content Placeholder 2">
            <a:extLst>
              <a:ext uri="{FF2B5EF4-FFF2-40B4-BE49-F238E27FC236}">
                <a16:creationId xmlns:a16="http://schemas.microsoft.com/office/drawing/2014/main" id="{20F9DA9B-1A5E-2D48-B508-567A6DDAB9C0}"/>
              </a:ext>
            </a:extLst>
          </p:cNvPr>
          <p:cNvSpPr>
            <a:spLocks noGrp="1"/>
          </p:cNvSpPr>
          <p:nvPr>
            <p:ph idx="1"/>
          </p:nvPr>
        </p:nvSpPr>
        <p:spPr/>
        <p:txBody>
          <a:bodyPr>
            <a:normAutofit fontScale="85000" lnSpcReduction="10000"/>
          </a:bodyPr>
          <a:lstStyle/>
          <a:p>
            <a:r>
              <a:rPr lang="en-US" dirty="0">
                <a:solidFill>
                  <a:schemeClr val="bg1"/>
                </a:solidFill>
              </a:rPr>
              <a:t>1. Text capable of more than one interpretation.</a:t>
            </a:r>
          </a:p>
          <a:p>
            <a:r>
              <a:rPr lang="en-US" dirty="0">
                <a:solidFill>
                  <a:schemeClr val="bg1"/>
                </a:solidFill>
              </a:rPr>
              <a:t>2. Consider legislative evidence of Congress’s intent.</a:t>
            </a:r>
          </a:p>
          <a:p>
            <a:r>
              <a:rPr lang="en-US" dirty="0">
                <a:solidFill>
                  <a:schemeClr val="bg1"/>
                </a:solidFill>
              </a:rPr>
              <a:t>3. Review appropriate materials (such as analysis by the legislative sponsors) to discern what Congress sought to address (and what they said was excluded).</a:t>
            </a:r>
          </a:p>
          <a:p>
            <a:r>
              <a:rPr lang="en-US" dirty="0">
                <a:solidFill>
                  <a:schemeClr val="bg1"/>
                </a:solidFill>
              </a:rPr>
              <a:t>4. Review analyses of the text by other courts, especially Circuit Courts of Appeals.</a:t>
            </a:r>
          </a:p>
          <a:p>
            <a:r>
              <a:rPr lang="en-US" dirty="0">
                <a:solidFill>
                  <a:schemeClr val="bg1"/>
                </a:solidFill>
              </a:rPr>
              <a:t>5. Analyze the text, specifically the important words regarding intention and purpose.</a:t>
            </a:r>
          </a:p>
          <a:p>
            <a:r>
              <a:rPr lang="en-US" dirty="0">
                <a:solidFill>
                  <a:schemeClr val="bg1"/>
                </a:solidFill>
              </a:rPr>
              <a:t>Conclusion: “… there is no support for the view that Congress meant to criminalize projects such as that proposed by Safehouse.”</a:t>
            </a:r>
            <a:r>
              <a:rPr lang="en-US" dirty="0"/>
              <a:t> </a:t>
            </a:r>
          </a:p>
          <a:p>
            <a:endParaRPr lang="en-US" dirty="0"/>
          </a:p>
        </p:txBody>
      </p:sp>
    </p:spTree>
    <p:extLst>
      <p:ext uri="{BB962C8B-B14F-4D97-AF65-F5344CB8AC3E}">
        <p14:creationId xmlns:p14="http://schemas.microsoft.com/office/powerpoint/2010/main" val="90552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CC32-197D-124F-A28C-64592AAA3184}"/>
              </a:ext>
            </a:extLst>
          </p:cNvPr>
          <p:cNvSpPr>
            <a:spLocks noGrp="1"/>
          </p:cNvSpPr>
          <p:nvPr>
            <p:ph type="title"/>
          </p:nvPr>
        </p:nvSpPr>
        <p:spPr/>
        <p:txBody>
          <a:bodyPr/>
          <a:lstStyle/>
          <a:p>
            <a:r>
              <a:rPr lang="en-US" dirty="0">
                <a:solidFill>
                  <a:schemeClr val="bg1"/>
                </a:solidFill>
              </a:rPr>
              <a:t>What the court concluded</a:t>
            </a:r>
          </a:p>
        </p:txBody>
      </p:sp>
      <p:sp>
        <p:nvSpPr>
          <p:cNvPr id="3" name="Content Placeholder 2">
            <a:extLst>
              <a:ext uri="{FF2B5EF4-FFF2-40B4-BE49-F238E27FC236}">
                <a16:creationId xmlns:a16="http://schemas.microsoft.com/office/drawing/2014/main" id="{20F9DA9B-1A5E-2D48-B508-567A6DDAB9C0}"/>
              </a:ext>
            </a:extLst>
          </p:cNvPr>
          <p:cNvSpPr>
            <a:spLocks noGrp="1"/>
          </p:cNvSpPr>
          <p:nvPr>
            <p:ph idx="1"/>
          </p:nvPr>
        </p:nvSpPr>
        <p:spPr/>
        <p:txBody>
          <a:bodyPr>
            <a:normAutofit lnSpcReduction="10000"/>
          </a:bodyPr>
          <a:lstStyle/>
          <a:p>
            <a:r>
              <a:rPr lang="en-US" dirty="0">
                <a:solidFill>
                  <a:schemeClr val="bg1"/>
                </a:solidFill>
              </a:rPr>
              <a:t>“I find the </a:t>
            </a:r>
            <a:r>
              <a:rPr lang="en-US" b="1" dirty="0">
                <a:solidFill>
                  <a:schemeClr val="bg1"/>
                </a:solidFill>
              </a:rPr>
              <a:t>most conservative, </a:t>
            </a:r>
            <a:r>
              <a:rPr lang="en-US" dirty="0">
                <a:solidFill>
                  <a:schemeClr val="bg1"/>
                </a:solidFill>
              </a:rPr>
              <a:t>circumspect approach to favor the </a:t>
            </a:r>
            <a:r>
              <a:rPr lang="en-US" b="1" dirty="0">
                <a:solidFill>
                  <a:schemeClr val="bg1"/>
                </a:solidFill>
              </a:rPr>
              <a:t>original, ordinary meaning</a:t>
            </a:r>
            <a:r>
              <a:rPr lang="en-US" dirty="0">
                <a:solidFill>
                  <a:schemeClr val="bg1"/>
                </a:solidFill>
              </a:rPr>
              <a:t> of the statute. On the record before me, having applied multiple tools of construction, I find that </a:t>
            </a:r>
            <a:r>
              <a:rPr lang="en-US" b="1" dirty="0">
                <a:solidFill>
                  <a:schemeClr val="bg1"/>
                </a:solidFill>
              </a:rPr>
              <a:t>the purpose </a:t>
            </a:r>
            <a:r>
              <a:rPr lang="en-US" dirty="0">
                <a:solidFill>
                  <a:schemeClr val="bg1"/>
                </a:solidFill>
              </a:rPr>
              <a:t>at issue under § 856 </a:t>
            </a:r>
            <a:r>
              <a:rPr lang="en-US" b="1" dirty="0">
                <a:solidFill>
                  <a:schemeClr val="bg1"/>
                </a:solidFill>
              </a:rPr>
              <a:t>must be a </a:t>
            </a:r>
            <a:r>
              <a:rPr lang="en-US" b="1" u="sng" dirty="0">
                <a:solidFill>
                  <a:schemeClr val="bg1"/>
                </a:solidFill>
              </a:rPr>
              <a:t>significant purpose </a:t>
            </a:r>
            <a:r>
              <a:rPr lang="en-US" b="1" dirty="0">
                <a:solidFill>
                  <a:schemeClr val="bg1"/>
                </a:solidFill>
              </a:rPr>
              <a:t>to facilitate drug use</a:t>
            </a:r>
            <a:r>
              <a:rPr lang="en-US" dirty="0">
                <a:solidFill>
                  <a:schemeClr val="bg1"/>
                </a:solidFill>
              </a:rPr>
              <a:t>, and that allowance of some drug use as one component of an effort to combat drug use will not suffice to establish a violation of § 856(a)(2). The </a:t>
            </a:r>
            <a:r>
              <a:rPr lang="en-US" b="1" dirty="0">
                <a:solidFill>
                  <a:schemeClr val="bg1"/>
                </a:solidFill>
              </a:rPr>
              <a:t>ultimate goal of Safehouse’s </a:t>
            </a:r>
            <a:r>
              <a:rPr lang="en-US" dirty="0">
                <a:solidFill>
                  <a:schemeClr val="bg1"/>
                </a:solidFill>
              </a:rPr>
              <a:t>proposed operation is to </a:t>
            </a:r>
            <a:r>
              <a:rPr lang="en-US" b="1" dirty="0">
                <a:solidFill>
                  <a:schemeClr val="bg1"/>
                </a:solidFill>
              </a:rPr>
              <a:t>reduce drug use, not facilitate it, </a:t>
            </a:r>
            <a:r>
              <a:rPr lang="en-US" dirty="0">
                <a:solidFill>
                  <a:schemeClr val="bg1"/>
                </a:solidFill>
              </a:rPr>
              <a:t>and accordingly, </a:t>
            </a:r>
            <a:r>
              <a:rPr lang="en-US" b="1" dirty="0">
                <a:solidFill>
                  <a:schemeClr val="bg1"/>
                </a:solidFill>
              </a:rPr>
              <a:t>§ 856(a) does not prohibit Safehouse’s proposed conduct</a:t>
            </a:r>
            <a:r>
              <a:rPr lang="en-US" dirty="0">
                <a:solidFill>
                  <a:schemeClr val="bg1"/>
                </a:solidFill>
              </a:rPr>
              <a:t>.” </a:t>
            </a:r>
          </a:p>
          <a:p>
            <a:endParaRPr lang="en-US" dirty="0"/>
          </a:p>
        </p:txBody>
      </p:sp>
    </p:spTree>
    <p:extLst>
      <p:ext uri="{BB962C8B-B14F-4D97-AF65-F5344CB8AC3E}">
        <p14:creationId xmlns:p14="http://schemas.microsoft.com/office/powerpoint/2010/main" val="424337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pPr algn="ctr"/>
            <a:r>
              <a:rPr lang="en-US" dirty="0">
                <a:solidFill>
                  <a:schemeClr val="bg1"/>
                </a:solidFill>
              </a:rPr>
              <a:t>Court’s description of safehouse program</a:t>
            </a:r>
            <a:br>
              <a:rPr lang="en-US" dirty="0">
                <a:solidFill>
                  <a:schemeClr val="bg1"/>
                </a:solidFill>
              </a:rPr>
            </a:br>
            <a:r>
              <a:rPr lang="en-US" dirty="0">
                <a:solidFill>
                  <a:schemeClr val="bg1"/>
                </a:solidFill>
              </a:rPr>
              <a:t>First:</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a:bodyPr>
          <a:lstStyle/>
          <a:p>
            <a:r>
              <a:rPr lang="en-US" dirty="0">
                <a:solidFill>
                  <a:schemeClr val="bg1"/>
                </a:solidFill>
              </a:rPr>
              <a:t>Client first registers, provides personal information, receives a physical and behavioral health assessment. </a:t>
            </a:r>
          </a:p>
          <a:p>
            <a:r>
              <a:rPr lang="en-US" dirty="0">
                <a:solidFill>
                  <a:schemeClr val="bg1"/>
                </a:solidFill>
              </a:rPr>
              <a:t>Safehouse </a:t>
            </a:r>
            <a:r>
              <a:rPr lang="en-US" b="1" dirty="0">
                <a:solidFill>
                  <a:schemeClr val="bg1"/>
                </a:solidFill>
              </a:rPr>
              <a:t>staff offers services</a:t>
            </a:r>
            <a:r>
              <a:rPr lang="en-US" dirty="0">
                <a:solidFill>
                  <a:schemeClr val="bg1"/>
                </a:solidFill>
              </a:rPr>
              <a:t>, including medication-assisted treatment, medical care, referrals to other services, and use of medically supervised consumption and observation rooms. </a:t>
            </a:r>
          </a:p>
          <a:p>
            <a:r>
              <a:rPr lang="en-US" dirty="0">
                <a:solidFill>
                  <a:schemeClr val="bg1"/>
                </a:solidFill>
              </a:rPr>
              <a:t>There is nothing in the protocol that suggests Safehouse will specifically caution against drug usage.</a:t>
            </a:r>
            <a:r>
              <a:rPr lang="en-US" dirty="0"/>
              <a:t> </a:t>
            </a:r>
          </a:p>
          <a:p>
            <a:endParaRPr lang="en-US" dirty="0"/>
          </a:p>
        </p:txBody>
      </p:sp>
    </p:spTree>
    <p:extLst>
      <p:ext uri="{BB962C8B-B14F-4D97-AF65-F5344CB8AC3E}">
        <p14:creationId xmlns:p14="http://schemas.microsoft.com/office/powerpoint/2010/main" val="205758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normAutofit fontScale="90000"/>
          </a:bodyPr>
          <a:lstStyle/>
          <a:p>
            <a:pPr algn="ctr"/>
            <a:r>
              <a:rPr lang="en-US" dirty="0">
                <a:solidFill>
                  <a:schemeClr val="bg1"/>
                </a:solidFill>
              </a:rPr>
              <a:t>Then:</a:t>
            </a:r>
            <a:br>
              <a:rPr lang="en-US" dirty="0">
                <a:solidFill>
                  <a:schemeClr val="bg1"/>
                </a:solidFill>
              </a:rPr>
            </a:br>
            <a:r>
              <a:rPr lang="en-US" dirty="0">
                <a:solidFill>
                  <a:schemeClr val="bg1"/>
                </a:solidFill>
              </a:rPr>
              <a:t>in the medically supervised consumption room </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92500" lnSpcReduction="20000"/>
          </a:bodyPr>
          <a:lstStyle/>
          <a:p>
            <a:r>
              <a:rPr lang="en-US" dirty="0">
                <a:solidFill>
                  <a:schemeClr val="bg1"/>
                </a:solidFill>
              </a:rPr>
              <a:t>Client receives sterile consumption equipment and fentanyl test strips.</a:t>
            </a:r>
          </a:p>
          <a:p>
            <a:r>
              <a:rPr lang="en-US" dirty="0">
                <a:solidFill>
                  <a:schemeClr val="bg1"/>
                </a:solidFill>
              </a:rPr>
              <a:t>Safehouse staff will NOT handle or provide controlled substances. </a:t>
            </a:r>
          </a:p>
          <a:p>
            <a:r>
              <a:rPr lang="en-US" dirty="0">
                <a:solidFill>
                  <a:schemeClr val="bg1"/>
                </a:solidFill>
              </a:rPr>
              <a:t>Staff </a:t>
            </a:r>
            <a:r>
              <a:rPr lang="en-US" b="1" dirty="0">
                <a:solidFill>
                  <a:schemeClr val="bg1"/>
                </a:solidFill>
              </a:rPr>
              <a:t>supervise participants’ consumption</a:t>
            </a:r>
            <a:r>
              <a:rPr lang="en-US" dirty="0">
                <a:solidFill>
                  <a:schemeClr val="bg1"/>
                </a:solidFill>
              </a:rPr>
              <a:t>. If necessary, intervene with medical care, including reversal agents to prevent fatal overdose. </a:t>
            </a:r>
          </a:p>
          <a:p>
            <a:r>
              <a:rPr lang="en-US" dirty="0">
                <a:solidFill>
                  <a:schemeClr val="bg1"/>
                </a:solidFill>
              </a:rPr>
              <a:t>Participant, before leaving the room, disposes used consumption equipment.</a:t>
            </a:r>
          </a:p>
          <a:p>
            <a:r>
              <a:rPr lang="en-US" b="1" dirty="0">
                <a:solidFill>
                  <a:schemeClr val="bg1"/>
                </a:solidFill>
              </a:rPr>
              <a:t>Staff again offers health and treatment services.</a:t>
            </a:r>
          </a:p>
          <a:p>
            <a:endParaRPr lang="en-US" dirty="0">
              <a:solidFill>
                <a:schemeClr val="bg1"/>
              </a:solidFill>
            </a:endParaRPr>
          </a:p>
          <a:p>
            <a:r>
              <a:rPr lang="en-US" dirty="0">
                <a:solidFill>
                  <a:schemeClr val="bg1"/>
                </a:solidFill>
              </a:rPr>
              <a:t>After leaving room, at check out, </a:t>
            </a:r>
            <a:r>
              <a:rPr lang="en-US" b="1" dirty="0">
                <a:solidFill>
                  <a:schemeClr val="bg1"/>
                </a:solidFill>
              </a:rPr>
              <a:t>staff offers services a third time.</a:t>
            </a:r>
          </a:p>
          <a:p>
            <a:endParaRPr lang="en-US" dirty="0"/>
          </a:p>
        </p:txBody>
      </p:sp>
    </p:spTree>
    <p:extLst>
      <p:ext uri="{BB962C8B-B14F-4D97-AF65-F5344CB8AC3E}">
        <p14:creationId xmlns:p14="http://schemas.microsoft.com/office/powerpoint/2010/main" val="399678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Four key arguments</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70000" lnSpcReduction="20000"/>
          </a:bodyPr>
          <a:lstStyle/>
          <a:p>
            <a:r>
              <a:rPr lang="en-US" dirty="0">
                <a:solidFill>
                  <a:schemeClr val="bg1"/>
                </a:solidFill>
              </a:rPr>
              <a:t>Four key arguments the court needs to address:</a:t>
            </a:r>
          </a:p>
          <a:p>
            <a:r>
              <a:rPr lang="en-US" dirty="0">
                <a:solidFill>
                  <a:schemeClr val="bg1"/>
                </a:solidFill>
              </a:rPr>
              <a:t>1. Safehouse said its program was “authorized by the subchapter (the CSA)”. Court: No! That argument is simplistic and circular. Failure to prohibit an activity is not an affirmative authorization. (</a:t>
            </a:r>
            <a:r>
              <a:rPr lang="en-US" i="1" dirty="0">
                <a:solidFill>
                  <a:schemeClr val="bg1"/>
                </a:solidFill>
              </a:rPr>
              <a:t>Gonzales</a:t>
            </a:r>
            <a:r>
              <a:rPr lang="en-US" dirty="0">
                <a:solidFill>
                  <a:schemeClr val="bg1"/>
                </a:solidFill>
              </a:rPr>
              <a:t>, Supreme Court’s 2006 assisted suicide ruling regarding the CSA is not relevant.).</a:t>
            </a:r>
          </a:p>
          <a:p>
            <a:r>
              <a:rPr lang="en-US" dirty="0">
                <a:solidFill>
                  <a:schemeClr val="bg1"/>
                </a:solidFill>
              </a:rPr>
              <a:t>2. Safehouse said this term in (a)(2) -- “unlawfully . . . using a controlled substance” -- was undecipherable. Again, Court says no: “In the context of the statute, a reader can fairly understand ‘unlawfully . . . Using’ to refer to use of a substance the person cannot lawfully possess.”</a:t>
            </a:r>
          </a:p>
          <a:p>
            <a:pPr marL="0" indent="0">
              <a:buNone/>
            </a:pPr>
            <a:r>
              <a:rPr lang="en-US" dirty="0">
                <a:solidFill>
                  <a:schemeClr val="bg1"/>
                </a:solidFill>
              </a:rPr>
              <a:t>Key remaining issues: </a:t>
            </a:r>
          </a:p>
          <a:p>
            <a:r>
              <a:rPr lang="en-US" dirty="0">
                <a:solidFill>
                  <a:schemeClr val="bg1"/>
                </a:solidFill>
              </a:rPr>
              <a:t>3. Whose purpose does (a)(2) refer?</a:t>
            </a:r>
          </a:p>
          <a:p>
            <a:r>
              <a:rPr lang="en-US" dirty="0">
                <a:solidFill>
                  <a:schemeClr val="bg1"/>
                </a:solidFill>
              </a:rPr>
              <a:t>4. The meaning of “for the purpose of unlawfully . . . using a controlled substance.” </a:t>
            </a:r>
          </a:p>
        </p:txBody>
      </p:sp>
    </p:spTree>
    <p:extLst>
      <p:ext uri="{BB962C8B-B14F-4D97-AF65-F5344CB8AC3E}">
        <p14:creationId xmlns:p14="http://schemas.microsoft.com/office/powerpoint/2010/main" val="1767547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Digging in to 21 U.S.C. § 856 </a:t>
            </a:r>
            <a:br>
              <a:rPr lang="en-US" dirty="0">
                <a:solidFill>
                  <a:schemeClr val="bg1"/>
                </a:solidFill>
              </a:rPr>
            </a:br>
            <a:r>
              <a:rPr lang="en-US" dirty="0">
                <a:solidFill>
                  <a:schemeClr val="bg1"/>
                </a:solidFill>
              </a:rPr>
              <a:t>What needs to be considered</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77500" lnSpcReduction="20000"/>
          </a:bodyPr>
          <a:lstStyle/>
          <a:p>
            <a:r>
              <a:rPr lang="en-US" dirty="0">
                <a:solidFill>
                  <a:schemeClr val="bg1"/>
                </a:solidFill>
              </a:rPr>
              <a:t>What is the “ordinary meaning” of the statute? What Congress intended it to apply to:</a:t>
            </a:r>
          </a:p>
          <a:p>
            <a:pPr lvl="1"/>
            <a:r>
              <a:rPr lang="en-US" dirty="0">
                <a:solidFill>
                  <a:schemeClr val="bg1"/>
                </a:solidFill>
              </a:rPr>
              <a:t>1986 – Crack houses.</a:t>
            </a:r>
          </a:p>
          <a:p>
            <a:pPr lvl="1"/>
            <a:r>
              <a:rPr lang="en-US" dirty="0">
                <a:solidFill>
                  <a:schemeClr val="bg1"/>
                </a:solidFill>
              </a:rPr>
              <a:t>2003 – Rave venues.</a:t>
            </a:r>
          </a:p>
          <a:p>
            <a:r>
              <a:rPr lang="en-US" dirty="0">
                <a:solidFill>
                  <a:schemeClr val="bg1"/>
                </a:solidFill>
              </a:rPr>
              <a:t>Will Safehouse knowingly and intentionally make its property available “for the </a:t>
            </a:r>
            <a:r>
              <a:rPr lang="en-US" b="1" i="1" dirty="0">
                <a:solidFill>
                  <a:schemeClr val="bg1"/>
                </a:solidFill>
              </a:rPr>
              <a:t>purpose </a:t>
            </a:r>
            <a:r>
              <a:rPr lang="en-US" dirty="0">
                <a:solidFill>
                  <a:schemeClr val="bg1"/>
                </a:solidFill>
              </a:rPr>
              <a:t>of unlawfully . . . using drugs” within the </a:t>
            </a:r>
            <a:r>
              <a:rPr lang="en-US" b="1" i="1" dirty="0">
                <a:solidFill>
                  <a:schemeClr val="bg1"/>
                </a:solidFill>
              </a:rPr>
              <a:t>meaning</a:t>
            </a:r>
            <a:r>
              <a:rPr lang="en-US" dirty="0">
                <a:solidFill>
                  <a:schemeClr val="bg1"/>
                </a:solidFill>
              </a:rPr>
              <a:t> of the statute. Court: NOT a simple question.</a:t>
            </a:r>
          </a:p>
          <a:p>
            <a:r>
              <a:rPr lang="en-US" dirty="0">
                <a:solidFill>
                  <a:schemeClr val="bg1"/>
                </a:solidFill>
              </a:rPr>
              <a:t>Whose purpose (i.e., end goal) does the statute refer? The actor’s (Safehouse)? Or a third party who is using the drugs? Government says the statutory purpose is that of the person using drugs, and their purpose is to use drugs illegally.</a:t>
            </a:r>
          </a:p>
          <a:p>
            <a:r>
              <a:rPr lang="en-US" dirty="0">
                <a:solidFill>
                  <a:schemeClr val="bg1"/>
                </a:solidFill>
              </a:rPr>
              <a:t>Court: Safehouse’s “purpose” is the issue. Their purpose, unlike a rave or crack house, is not “to facilitate drug activity.”</a:t>
            </a:r>
          </a:p>
          <a:p>
            <a:endParaRPr lang="en-US" dirty="0"/>
          </a:p>
        </p:txBody>
      </p:sp>
    </p:spTree>
    <p:extLst>
      <p:ext uri="{BB962C8B-B14F-4D97-AF65-F5344CB8AC3E}">
        <p14:creationId xmlns:p14="http://schemas.microsoft.com/office/powerpoint/2010/main" val="502531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Why the opinion is so careful</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a:bodyPr>
          <a:lstStyle/>
          <a:p>
            <a:r>
              <a:rPr lang="en-US" dirty="0">
                <a:solidFill>
                  <a:schemeClr val="bg1"/>
                </a:solidFill>
              </a:rPr>
              <a:t>The Court’s analysis does not square with a key precedent in </a:t>
            </a:r>
            <a:r>
              <a:rPr lang="en-US" i="1" dirty="0">
                <a:solidFill>
                  <a:schemeClr val="bg1"/>
                </a:solidFill>
              </a:rPr>
              <a:t>U.S. v. Chen </a:t>
            </a:r>
            <a:r>
              <a:rPr lang="en-US" dirty="0">
                <a:solidFill>
                  <a:schemeClr val="bg1"/>
                </a:solidFill>
              </a:rPr>
              <a:t>(5</a:t>
            </a:r>
            <a:r>
              <a:rPr lang="en-US" baseline="30000" dirty="0">
                <a:solidFill>
                  <a:schemeClr val="bg1"/>
                </a:solidFill>
              </a:rPr>
              <a:t>th</a:t>
            </a:r>
            <a:r>
              <a:rPr lang="en-US" dirty="0">
                <a:solidFill>
                  <a:schemeClr val="bg1"/>
                </a:solidFill>
              </a:rPr>
              <a:t> Cir. 1991). </a:t>
            </a:r>
            <a:r>
              <a:rPr lang="en-US" i="1" dirty="0">
                <a:solidFill>
                  <a:schemeClr val="bg1"/>
                </a:solidFill>
              </a:rPr>
              <a:t>Chen</a:t>
            </a:r>
            <a:r>
              <a:rPr lang="en-US" dirty="0">
                <a:solidFill>
                  <a:schemeClr val="bg1"/>
                </a:solidFill>
              </a:rPr>
              <a:t>: Defendant</a:t>
            </a:r>
            <a:r>
              <a:rPr lang="en-US" dirty="0"/>
              <a:t> </a:t>
            </a:r>
            <a:r>
              <a:rPr lang="en-US" dirty="0">
                <a:solidFill>
                  <a:schemeClr val="bg1"/>
                </a:solidFill>
              </a:rPr>
              <a:t>“need not have the express purpose in [making premises available] that drug related activity take place; rather such activity is engaged in by others (</a:t>
            </a:r>
            <a:r>
              <a:rPr lang="en-US" i="1" dirty="0">
                <a:solidFill>
                  <a:schemeClr val="bg1"/>
                </a:solidFill>
              </a:rPr>
              <a:t>i.e.</a:t>
            </a:r>
            <a:r>
              <a:rPr lang="en-US" dirty="0">
                <a:solidFill>
                  <a:schemeClr val="bg1"/>
                </a:solidFill>
              </a:rPr>
              <a:t>, others have the purpose).” </a:t>
            </a:r>
          </a:p>
          <a:p>
            <a:r>
              <a:rPr lang="en-US" dirty="0">
                <a:solidFill>
                  <a:schemeClr val="bg1"/>
                </a:solidFill>
              </a:rPr>
              <a:t>The court in </a:t>
            </a:r>
            <a:r>
              <a:rPr lang="en-US" i="1" dirty="0">
                <a:solidFill>
                  <a:schemeClr val="bg1"/>
                </a:solidFill>
              </a:rPr>
              <a:t>Safehouse</a:t>
            </a:r>
            <a:r>
              <a:rPr lang="en-US" dirty="0">
                <a:solidFill>
                  <a:schemeClr val="bg1"/>
                </a:solidFill>
              </a:rPr>
              <a:t> declines to follow the leading precedent and spends a lot of time explaining why. Failure to follow precedent is a powerful argument that will be raised in the government’s appeal.</a:t>
            </a:r>
          </a:p>
        </p:txBody>
      </p:sp>
    </p:spTree>
    <p:extLst>
      <p:ext uri="{BB962C8B-B14F-4D97-AF65-F5344CB8AC3E}">
        <p14:creationId xmlns:p14="http://schemas.microsoft.com/office/powerpoint/2010/main" val="340744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normAutofit fontScale="90000"/>
          </a:bodyPr>
          <a:lstStyle/>
          <a:p>
            <a:r>
              <a:rPr lang="en-US" dirty="0">
                <a:solidFill>
                  <a:schemeClr val="bg1"/>
                </a:solidFill>
              </a:rPr>
              <a:t>What does it mean to make a space available “for the purpose of unlawfully . . . using a controlled substance”?</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a:bodyPr>
          <a:lstStyle/>
          <a:p>
            <a:r>
              <a:rPr lang="en-US" dirty="0">
                <a:solidFill>
                  <a:schemeClr val="bg1"/>
                </a:solidFill>
              </a:rPr>
              <a:t>Looking at the dictionary definition of “purpose,” the condition that one act “for the purpose of” unlawful drug activity could refer</a:t>
            </a:r>
          </a:p>
          <a:p>
            <a:pPr lvl="1"/>
            <a:r>
              <a:rPr lang="en-US" dirty="0">
                <a:solidFill>
                  <a:schemeClr val="bg1"/>
                </a:solidFill>
              </a:rPr>
              <a:t>to any purpose (however insignificant), </a:t>
            </a:r>
          </a:p>
          <a:p>
            <a:pPr lvl="1"/>
            <a:r>
              <a:rPr lang="en-US" dirty="0">
                <a:solidFill>
                  <a:schemeClr val="bg1"/>
                </a:solidFill>
              </a:rPr>
              <a:t>to one’s sole purpose, or </a:t>
            </a:r>
          </a:p>
          <a:p>
            <a:pPr lvl="1"/>
            <a:r>
              <a:rPr lang="en-US" dirty="0">
                <a:solidFill>
                  <a:schemeClr val="bg1"/>
                </a:solidFill>
              </a:rPr>
              <a:t>to one’s ultimate purpose.</a:t>
            </a:r>
            <a:r>
              <a:rPr lang="en-US" dirty="0"/>
              <a:t> </a:t>
            </a:r>
          </a:p>
          <a:p>
            <a:r>
              <a:rPr lang="en-US" dirty="0">
                <a:solidFill>
                  <a:schemeClr val="bg1"/>
                </a:solidFill>
              </a:rPr>
              <a:t>Safehouse’s purpose is not civil disobedience. Safehouse does not admit breaking the law. Civil disobedience is deliberate law-breaking.</a:t>
            </a:r>
          </a:p>
          <a:p>
            <a:endParaRPr lang="en-US" dirty="0"/>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332666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Significant Purpose</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a:bodyPr>
          <a:lstStyle/>
          <a:p>
            <a:pPr marL="0" indent="0">
              <a:buNone/>
            </a:pPr>
            <a:r>
              <a:rPr lang="en-US" dirty="0">
                <a:solidFill>
                  <a:schemeClr val="bg1"/>
                </a:solidFill>
              </a:rPr>
              <a:t>The purpose in this statute can’t be an incidental purpose. (E.g. a home’s primary purpose is to be a residence. The fact that one intends to use drugs in one’s home is only an incidental purpose to the primary purpose of the property being used as a residence. Court’s have declined to apply the statute to persons in that situation.)</a:t>
            </a:r>
          </a:p>
          <a:p>
            <a:r>
              <a:rPr lang="en-US" dirty="0">
                <a:solidFill>
                  <a:schemeClr val="bg1"/>
                </a:solidFill>
              </a:rPr>
              <a:t>Court: “The drug-related purpose in § 856(a)(2) must therefore be a </a:t>
            </a:r>
            <a:r>
              <a:rPr lang="en-US" b="1" dirty="0">
                <a:solidFill>
                  <a:schemeClr val="bg1"/>
                </a:solidFill>
              </a:rPr>
              <a:t>significant purpose</a:t>
            </a:r>
            <a:r>
              <a:rPr lang="en-US" dirty="0">
                <a:solidFill>
                  <a:schemeClr val="bg1"/>
                </a:solidFill>
              </a:rPr>
              <a:t>, even if not the sole purpose, of the actor.”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76407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3A7-77CC-B540-BAF2-5D58942ABA45}"/>
              </a:ext>
            </a:extLst>
          </p:cNvPr>
          <p:cNvSpPr>
            <a:spLocks noGrp="1"/>
          </p:cNvSpPr>
          <p:nvPr>
            <p:ph type="title"/>
          </p:nvPr>
        </p:nvSpPr>
        <p:spPr/>
        <p:txBody>
          <a:bodyPr/>
          <a:lstStyle/>
          <a:p>
            <a:r>
              <a:rPr lang="en-US" dirty="0">
                <a:solidFill>
                  <a:schemeClr val="bg1"/>
                </a:solidFill>
              </a:rPr>
              <a:t>What is Safehouse?</a:t>
            </a:r>
          </a:p>
        </p:txBody>
      </p:sp>
      <p:sp>
        <p:nvSpPr>
          <p:cNvPr id="3" name="Content Placeholder 2">
            <a:extLst>
              <a:ext uri="{FF2B5EF4-FFF2-40B4-BE49-F238E27FC236}">
                <a16:creationId xmlns:a16="http://schemas.microsoft.com/office/drawing/2014/main" id="{03C443E0-1BF5-7E40-B6D2-1E24BDD74727}"/>
              </a:ext>
            </a:extLst>
          </p:cNvPr>
          <p:cNvSpPr>
            <a:spLocks noGrp="1"/>
          </p:cNvSpPr>
          <p:nvPr>
            <p:ph idx="1"/>
          </p:nvPr>
        </p:nvSpPr>
        <p:spPr/>
        <p:txBody>
          <a:bodyPr>
            <a:normAutofit fontScale="77500" lnSpcReduction="20000"/>
          </a:bodyPr>
          <a:lstStyle/>
          <a:p>
            <a:r>
              <a:rPr lang="en-US" dirty="0">
                <a:solidFill>
                  <a:schemeClr val="bg1"/>
                </a:solidFill>
              </a:rPr>
              <a:t>In 2015, Philadelphia’s overdose death rate was 46.8 deaths/100,000 residents much higher than the rates in Chicago -- 11.8, and New York -- 13.7. Large number of deaths annually: 907 deaths in 2016, 1,217 deaths in 2017, and 1,116 deaths in 2018.</a:t>
            </a:r>
          </a:p>
          <a:p>
            <a:r>
              <a:rPr lang="en-US" dirty="0">
                <a:solidFill>
                  <a:schemeClr val="bg1"/>
                </a:solidFill>
              </a:rPr>
              <a:t>In 2017, Mayor’s Task Force on the Opioid Epidemic in Philadelphia recommends studying safe consumption spaces. Philadelphia citizens working in harm reduction in response to thousands of fatal drug overdoses in the city announce plan to open an “overdose prevention site,” also called “safe consumption space,” or “supervised injection facility,” to be called SAFEHOUSE. </a:t>
            </a:r>
            <a:r>
              <a:rPr lang="en-US" dirty="0">
                <a:solidFill>
                  <a:schemeClr val="bg1"/>
                </a:solidFill>
                <a:hlinkClick r:id="rId2"/>
              </a:rPr>
              <a:t>www.safehousephilly.org</a:t>
            </a:r>
            <a:r>
              <a:rPr lang="en-US" dirty="0">
                <a:solidFill>
                  <a:schemeClr val="bg1"/>
                </a:solidFill>
              </a:rPr>
              <a:t> </a:t>
            </a:r>
          </a:p>
          <a:p>
            <a:r>
              <a:rPr lang="en-US" dirty="0">
                <a:solidFill>
                  <a:schemeClr val="bg1"/>
                </a:solidFill>
              </a:rPr>
              <a:t>People who use drugs would bring their drugs to Safehouse, and inject, smoke or otherwise ingest the drugs in room supervised by medical personnel prepared to intervene if there is a medical incident such as an overdose.</a:t>
            </a:r>
          </a:p>
        </p:txBody>
      </p:sp>
    </p:spTree>
    <p:extLst>
      <p:ext uri="{BB962C8B-B14F-4D97-AF65-F5344CB8AC3E}">
        <p14:creationId xmlns:p14="http://schemas.microsoft.com/office/powerpoint/2010/main" val="1558165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Purpose of the actor</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92500" lnSpcReduction="20000"/>
          </a:bodyPr>
          <a:lstStyle/>
          <a:p>
            <a:r>
              <a:rPr lang="en-US" dirty="0">
                <a:solidFill>
                  <a:schemeClr val="bg1"/>
                </a:solidFill>
              </a:rPr>
              <a:t>Court: “An action taken “for the purpose of” unlawful drug use would therefore refer to a purpose of facilitating drug use, not an effort to reduce drug use.” </a:t>
            </a:r>
          </a:p>
          <a:p>
            <a:r>
              <a:rPr lang="en-US" dirty="0">
                <a:solidFill>
                  <a:schemeClr val="bg1"/>
                </a:solidFill>
              </a:rPr>
              <a:t>Does “purpose” include </a:t>
            </a:r>
            <a:r>
              <a:rPr lang="en-US" b="1" dirty="0">
                <a:solidFill>
                  <a:schemeClr val="bg1"/>
                </a:solidFill>
              </a:rPr>
              <a:t>any allowing </a:t>
            </a:r>
            <a:r>
              <a:rPr lang="en-US" dirty="0">
                <a:solidFill>
                  <a:schemeClr val="bg1"/>
                </a:solidFill>
              </a:rPr>
              <a:t>of drug use or only a purpose of encouraging, promoting or facilitating unlawful drug use? </a:t>
            </a:r>
          </a:p>
          <a:p>
            <a:r>
              <a:rPr lang="en-US" dirty="0">
                <a:solidFill>
                  <a:schemeClr val="bg1"/>
                </a:solidFill>
              </a:rPr>
              <a:t>The court uses a hypothetical example of a couple encouraging their child with an opioid use disorder to move back home and to only inject in their presence to enable them to reverse an overdose. Even though they would expect their child to use drugs illegally, the parents’ primary purpose to protect their child’s life prevents them, as homeowners, from falling under the prohibition of the statute.</a:t>
            </a:r>
          </a:p>
          <a:p>
            <a:endParaRPr lang="en-US" dirty="0">
              <a:solidFill>
                <a:schemeClr val="bg1"/>
              </a:solidFill>
            </a:endParaRPr>
          </a:p>
        </p:txBody>
      </p:sp>
    </p:spTree>
    <p:extLst>
      <p:ext uri="{BB962C8B-B14F-4D97-AF65-F5344CB8AC3E}">
        <p14:creationId xmlns:p14="http://schemas.microsoft.com/office/powerpoint/2010/main" val="305324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Congress recognizes harm reduction</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77500" lnSpcReduction="20000"/>
          </a:bodyPr>
          <a:lstStyle/>
          <a:p>
            <a:r>
              <a:rPr lang="en-US" dirty="0">
                <a:solidFill>
                  <a:schemeClr val="bg1"/>
                </a:solidFill>
              </a:rPr>
              <a:t>Court: Consider scope of “purpose” in the larger context of CSA.</a:t>
            </a:r>
          </a:p>
          <a:p>
            <a:r>
              <a:rPr lang="en-US" dirty="0">
                <a:solidFill>
                  <a:schemeClr val="bg1"/>
                </a:solidFill>
              </a:rPr>
              <a:t>Court: “With respect to medical harm reduction efforts in particular, federal law expressly permits a number of tactics that aim to reduce harm and increase access to treatment for drug abuse.” </a:t>
            </a:r>
          </a:p>
          <a:p>
            <a:r>
              <a:rPr lang="en-US" i="1" dirty="0">
                <a:solidFill>
                  <a:schemeClr val="bg1"/>
                </a:solidFill>
              </a:rPr>
              <a:t>See </a:t>
            </a:r>
            <a:r>
              <a:rPr lang="en-US" dirty="0">
                <a:solidFill>
                  <a:schemeClr val="bg1"/>
                </a:solidFill>
              </a:rPr>
              <a:t>Appropriations Act of 2016 § 520, 129 Stat. 2652 (permitting federal funding to be used for syringe exchange programs that address risk of HIV or hepatitis outbreaks); Comprehensive Addiction and Recovery Act of 2016 § 911(e)(1), 130 Stat. 759 (requiring that the Secretary of Veterans Affairs “maximize the availability of opioid receptor antagonists, including naloxone, to veterans”); Support for Patients and Communities Act § 3201, 130 Stat. 3894 (allowing for greater flexibility with respect to medication-assisted treatment for opioid use disorders).</a:t>
            </a:r>
          </a:p>
        </p:txBody>
      </p:sp>
    </p:spTree>
    <p:extLst>
      <p:ext uri="{BB962C8B-B14F-4D97-AF65-F5344CB8AC3E}">
        <p14:creationId xmlns:p14="http://schemas.microsoft.com/office/powerpoint/2010/main" val="1033837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DABA-03C9-EA44-9F38-FD6AAC3C4599}"/>
              </a:ext>
            </a:extLst>
          </p:cNvPr>
          <p:cNvSpPr>
            <a:spLocks noGrp="1"/>
          </p:cNvSpPr>
          <p:nvPr>
            <p:ph type="title"/>
          </p:nvPr>
        </p:nvSpPr>
        <p:spPr/>
        <p:txBody>
          <a:bodyPr>
            <a:normAutofit fontScale="90000"/>
          </a:bodyPr>
          <a:lstStyle/>
          <a:p>
            <a:r>
              <a:rPr lang="en-US" dirty="0">
                <a:solidFill>
                  <a:schemeClr val="bg1"/>
                </a:solidFill>
              </a:rPr>
              <a:t>Meaning of “for the purpose of unlawfully . . . using a controlled substance”</a:t>
            </a:r>
            <a:br>
              <a:rPr lang="en-US" dirty="0">
                <a:solidFill>
                  <a:schemeClr val="bg1"/>
                </a:solidFill>
              </a:rPr>
            </a:br>
            <a:r>
              <a:rPr lang="en-US" dirty="0">
                <a:solidFill>
                  <a:schemeClr val="bg1"/>
                </a:solidFill>
              </a:rPr>
              <a:t>2003 Amendment re: Raves</a:t>
            </a:r>
            <a:r>
              <a:rPr lang="en-US" i="1" dirty="0">
                <a:solidFill>
                  <a:schemeClr val="bg1"/>
                </a:solidFill>
              </a:rPr>
              <a:t> </a:t>
            </a:r>
            <a:br>
              <a:rPr lang="en-US" dirty="0"/>
            </a:br>
            <a:endParaRPr lang="en-US" dirty="0"/>
          </a:p>
        </p:txBody>
      </p:sp>
      <p:sp>
        <p:nvSpPr>
          <p:cNvPr id="3" name="Content Placeholder 2">
            <a:extLst>
              <a:ext uri="{FF2B5EF4-FFF2-40B4-BE49-F238E27FC236}">
                <a16:creationId xmlns:a16="http://schemas.microsoft.com/office/drawing/2014/main" id="{CB67CF8B-5B5D-4C48-B2DC-2C60FD187726}"/>
              </a:ext>
            </a:extLst>
          </p:cNvPr>
          <p:cNvSpPr>
            <a:spLocks noGrp="1"/>
          </p:cNvSpPr>
          <p:nvPr>
            <p:ph idx="1"/>
          </p:nvPr>
        </p:nvSpPr>
        <p:spPr/>
        <p:txBody>
          <a:bodyPr>
            <a:normAutofit fontScale="70000" lnSpcReduction="20000"/>
          </a:bodyPr>
          <a:lstStyle/>
          <a:p>
            <a:r>
              <a:rPr lang="en-US" dirty="0">
                <a:solidFill>
                  <a:schemeClr val="bg1"/>
                </a:solidFill>
              </a:rPr>
              <a:t>Law is expanded to cover “predatory behavior,” that encourage drug use, that prey on potential drug users.</a:t>
            </a:r>
          </a:p>
          <a:p>
            <a:r>
              <a:rPr lang="en-US" dirty="0">
                <a:solidFill>
                  <a:schemeClr val="bg1"/>
                </a:solidFill>
              </a:rPr>
              <a:t>The court cites </a:t>
            </a:r>
            <a:r>
              <a:rPr lang="en-US" b="1" dirty="0">
                <a:solidFill>
                  <a:schemeClr val="bg1"/>
                </a:solidFill>
              </a:rPr>
              <a:t>Senator Joe Biden, </a:t>
            </a:r>
            <a:r>
              <a:rPr lang="en-US" dirty="0">
                <a:solidFill>
                  <a:schemeClr val="bg1"/>
                </a:solidFill>
              </a:rPr>
              <a:t>a key advocate of the 2003 amendment, that (a)(2) is not to cover a situation in which a property owner knows people are going to use drugs on the premises, but the situation in which </a:t>
            </a:r>
            <a:r>
              <a:rPr lang="en-US" b="1" dirty="0">
                <a:solidFill>
                  <a:schemeClr val="bg1"/>
                </a:solidFill>
              </a:rPr>
              <a:t>the property owner is holding an event for the purpose of using illegal drugs.</a:t>
            </a:r>
            <a:endParaRPr lang="en-US" dirty="0">
              <a:solidFill>
                <a:schemeClr val="bg1"/>
              </a:solidFill>
            </a:endParaRPr>
          </a:p>
          <a:p>
            <a:r>
              <a:rPr lang="en-US" dirty="0">
                <a:solidFill>
                  <a:schemeClr val="bg1"/>
                </a:solidFill>
              </a:rPr>
              <a:t>Cites Senator Chuck Grassley: “update our laws so they can be used effectively against drug dealers who are pushing drugs on our kids.” </a:t>
            </a:r>
          </a:p>
          <a:p>
            <a:r>
              <a:rPr lang="en-US" b="1" dirty="0">
                <a:solidFill>
                  <a:schemeClr val="bg1"/>
                </a:solidFill>
              </a:rPr>
              <a:t>Court: “As employed by Congress, the words “for the purpose of unlawfully . . . using a controlled substance” in § 856(a) are properly understood as referring to significant purposes to facilitate, rather than reduce, unlawful drug use.” </a:t>
            </a:r>
          </a:p>
          <a:p>
            <a:endParaRPr lang="en-US" dirty="0"/>
          </a:p>
        </p:txBody>
      </p:sp>
    </p:spTree>
    <p:extLst>
      <p:ext uri="{BB962C8B-B14F-4D97-AF65-F5344CB8AC3E}">
        <p14:creationId xmlns:p14="http://schemas.microsoft.com/office/powerpoint/2010/main" val="2539702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8FE84-5DA0-BD47-B28E-45D0E925683C}"/>
              </a:ext>
            </a:extLst>
          </p:cNvPr>
          <p:cNvSpPr>
            <a:spLocks noGrp="1"/>
          </p:cNvSpPr>
          <p:nvPr>
            <p:ph type="title"/>
          </p:nvPr>
        </p:nvSpPr>
        <p:spPr/>
        <p:txBody>
          <a:bodyPr/>
          <a:lstStyle/>
          <a:p>
            <a:r>
              <a:rPr lang="en-US" dirty="0">
                <a:solidFill>
                  <a:schemeClr val="bg1"/>
                </a:solidFill>
              </a:rPr>
              <a:t>Safehouse’s purpose, as seen by the court</a:t>
            </a:r>
          </a:p>
        </p:txBody>
      </p:sp>
      <p:sp>
        <p:nvSpPr>
          <p:cNvPr id="3" name="Content Placeholder 2">
            <a:extLst>
              <a:ext uri="{FF2B5EF4-FFF2-40B4-BE49-F238E27FC236}">
                <a16:creationId xmlns:a16="http://schemas.microsoft.com/office/drawing/2014/main" id="{957D5F1B-6C58-A24D-A76F-8F8527F200F6}"/>
              </a:ext>
            </a:extLst>
          </p:cNvPr>
          <p:cNvSpPr>
            <a:spLocks noGrp="1"/>
          </p:cNvSpPr>
          <p:nvPr>
            <p:ph idx="1"/>
          </p:nvPr>
        </p:nvSpPr>
        <p:spPr/>
        <p:txBody>
          <a:bodyPr>
            <a:normAutofit lnSpcReduction="10000"/>
          </a:bodyPr>
          <a:lstStyle/>
          <a:p>
            <a:r>
              <a:rPr lang="en-US" dirty="0">
                <a:solidFill>
                  <a:schemeClr val="bg1"/>
                </a:solidFill>
              </a:rPr>
              <a:t>Court: “I cannot conclude that Safehouse has, as a significant purpose, the objective of facilitating drug use. Safehouse plans to make a place available for the purposes of reducing the harm of drug use, administering medical care, encouraging drug treatment, and connecting participants with social services. None of these purposes can be understood as a purpose to facilitate drug use.” </a:t>
            </a:r>
          </a:p>
          <a:p>
            <a:r>
              <a:rPr lang="en-US" dirty="0">
                <a:solidFill>
                  <a:schemeClr val="bg1"/>
                </a:solidFill>
              </a:rPr>
              <a:t>Government explained that Safehouse will result in more drug use, thus facilitating drug use. Court: That’s an </a:t>
            </a:r>
            <a:r>
              <a:rPr lang="en-US" b="1" dirty="0">
                <a:solidFill>
                  <a:schemeClr val="bg1"/>
                </a:solidFill>
              </a:rPr>
              <a:t>outcome, not a purpose.</a:t>
            </a:r>
            <a:endParaRPr lang="en-US" dirty="0">
              <a:solidFill>
                <a:schemeClr val="bg1"/>
              </a:solidFill>
            </a:endParaRPr>
          </a:p>
          <a:p>
            <a:endParaRPr lang="en-US" dirty="0"/>
          </a:p>
        </p:txBody>
      </p:sp>
    </p:spTree>
    <p:extLst>
      <p:ext uri="{BB962C8B-B14F-4D97-AF65-F5344CB8AC3E}">
        <p14:creationId xmlns:p14="http://schemas.microsoft.com/office/powerpoint/2010/main" val="623538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5CA4-19B9-3145-B692-F7ADC68FFA80}"/>
              </a:ext>
            </a:extLst>
          </p:cNvPr>
          <p:cNvSpPr>
            <a:spLocks noGrp="1"/>
          </p:cNvSpPr>
          <p:nvPr>
            <p:ph type="title"/>
          </p:nvPr>
        </p:nvSpPr>
        <p:spPr/>
        <p:txBody>
          <a:bodyPr/>
          <a:lstStyle/>
          <a:p>
            <a:r>
              <a:rPr lang="en-US" dirty="0">
                <a:solidFill>
                  <a:schemeClr val="bg1"/>
                </a:solidFill>
              </a:rPr>
              <a:t>Statute does not apply to safehouse</a:t>
            </a:r>
          </a:p>
        </p:txBody>
      </p:sp>
      <p:sp>
        <p:nvSpPr>
          <p:cNvPr id="3" name="Content Placeholder 2">
            <a:extLst>
              <a:ext uri="{FF2B5EF4-FFF2-40B4-BE49-F238E27FC236}">
                <a16:creationId xmlns:a16="http://schemas.microsoft.com/office/drawing/2014/main" id="{9452401E-7CB4-7B41-AA34-0E9B983A55DF}"/>
              </a:ext>
            </a:extLst>
          </p:cNvPr>
          <p:cNvSpPr>
            <a:spLocks noGrp="1"/>
          </p:cNvSpPr>
          <p:nvPr>
            <p:ph idx="1"/>
          </p:nvPr>
        </p:nvSpPr>
        <p:spPr/>
        <p:txBody>
          <a:bodyPr/>
          <a:lstStyle/>
          <a:p>
            <a:r>
              <a:rPr lang="en-US" dirty="0">
                <a:solidFill>
                  <a:schemeClr val="bg1"/>
                </a:solidFill>
              </a:rPr>
              <a:t>No evidence Congress considered safe consumption sites in 2003 amendment.</a:t>
            </a:r>
          </a:p>
          <a:p>
            <a:r>
              <a:rPr lang="en-US" dirty="0">
                <a:solidFill>
                  <a:schemeClr val="bg1"/>
                </a:solidFill>
              </a:rPr>
              <a:t>Court: “As Justice Gorsuch has noted, although new applications of statutes may arise, ‘every statute’s meaning is fixed at the time of enactment.’”</a:t>
            </a:r>
          </a:p>
          <a:p>
            <a:r>
              <a:rPr lang="en-US" dirty="0">
                <a:solidFill>
                  <a:schemeClr val="bg1"/>
                </a:solidFill>
              </a:rPr>
              <a:t>Court: This interpretation is a “narrow” interpretation, respectful of Congress.</a:t>
            </a:r>
          </a:p>
          <a:p>
            <a:r>
              <a:rPr lang="en-US" dirty="0">
                <a:solidFill>
                  <a:schemeClr val="bg1"/>
                </a:solidFill>
              </a:rPr>
              <a:t>Since statute does not apply to Safehouse, no need to consider Safehouse’s assertion of RFRA issues. </a:t>
            </a:r>
          </a:p>
          <a:p>
            <a:endParaRPr lang="en-US" dirty="0"/>
          </a:p>
        </p:txBody>
      </p:sp>
    </p:spTree>
    <p:extLst>
      <p:ext uri="{BB962C8B-B14F-4D97-AF65-F5344CB8AC3E}">
        <p14:creationId xmlns:p14="http://schemas.microsoft.com/office/powerpoint/2010/main" val="1588396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D9B8-C54D-F144-A274-74B6D3487A57}"/>
              </a:ext>
            </a:extLst>
          </p:cNvPr>
          <p:cNvSpPr>
            <a:spLocks noGrp="1"/>
          </p:cNvSpPr>
          <p:nvPr>
            <p:ph type="title"/>
          </p:nvPr>
        </p:nvSpPr>
        <p:spPr/>
        <p:txBody>
          <a:bodyPr/>
          <a:lstStyle/>
          <a:p>
            <a:pPr algn="ctr"/>
            <a:r>
              <a:rPr lang="en-US" dirty="0">
                <a:solidFill>
                  <a:schemeClr val="bg1"/>
                </a:solidFill>
              </a:rPr>
              <a:t>Thank you for inviting me today</a:t>
            </a:r>
          </a:p>
        </p:txBody>
      </p:sp>
      <p:sp>
        <p:nvSpPr>
          <p:cNvPr id="3" name="Content Placeholder 2">
            <a:extLst>
              <a:ext uri="{FF2B5EF4-FFF2-40B4-BE49-F238E27FC236}">
                <a16:creationId xmlns:a16="http://schemas.microsoft.com/office/drawing/2014/main" id="{A67409F1-39D7-8E43-9BD3-176454866941}"/>
              </a:ext>
            </a:extLst>
          </p:cNvPr>
          <p:cNvSpPr>
            <a:spLocks noGrp="1"/>
          </p:cNvSpPr>
          <p:nvPr>
            <p:ph idx="1"/>
          </p:nvPr>
        </p:nvSpPr>
        <p:spPr/>
        <p:txBody>
          <a:bodyPr/>
          <a:lstStyle/>
          <a:p>
            <a:endParaRPr lang="en-US" dirty="0"/>
          </a:p>
          <a:p>
            <a:r>
              <a:rPr lang="en-US" dirty="0">
                <a:solidFill>
                  <a:schemeClr val="bg1"/>
                </a:solidFill>
              </a:rPr>
              <a:t>Eric E. Sterling, J.D.</a:t>
            </a:r>
          </a:p>
          <a:p>
            <a:r>
              <a:rPr lang="en-US" dirty="0">
                <a:solidFill>
                  <a:schemeClr val="bg1"/>
                </a:solidFill>
              </a:rPr>
              <a:t>Executive Director, Criminal Justice Policy Foundation, Silver Spring, MD</a:t>
            </a:r>
          </a:p>
          <a:p>
            <a:r>
              <a:rPr lang="en-US" dirty="0">
                <a:solidFill>
                  <a:schemeClr val="bg1"/>
                </a:solidFill>
                <a:hlinkClick r:id="rId2">
                  <a:extLst>
                    <a:ext uri="{A12FA001-AC4F-418D-AE19-62706E023703}">
                      <ahyp:hlinkClr xmlns:ahyp="http://schemas.microsoft.com/office/drawing/2018/hyperlinkcolor" val="tx"/>
                    </a:ext>
                  </a:extLst>
                </a:hlinkClick>
              </a:rPr>
              <a:t>esterling@cjpf.org</a:t>
            </a:r>
            <a:r>
              <a:rPr lang="en-US" dirty="0">
                <a:solidFill>
                  <a:schemeClr val="bg1"/>
                </a:solidFill>
              </a:rPr>
              <a:t>   202-365-2420</a:t>
            </a:r>
          </a:p>
        </p:txBody>
      </p:sp>
    </p:spTree>
    <p:extLst>
      <p:ext uri="{BB962C8B-B14F-4D97-AF65-F5344CB8AC3E}">
        <p14:creationId xmlns:p14="http://schemas.microsoft.com/office/powerpoint/2010/main" val="105149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C1C5-201F-2541-85FD-61562F11C8F6}"/>
              </a:ext>
            </a:extLst>
          </p:cNvPr>
          <p:cNvSpPr>
            <a:spLocks noGrp="1"/>
          </p:cNvSpPr>
          <p:nvPr>
            <p:ph type="title"/>
          </p:nvPr>
        </p:nvSpPr>
        <p:spPr/>
        <p:txBody>
          <a:bodyPr/>
          <a:lstStyle/>
          <a:p>
            <a:r>
              <a:rPr lang="en-US" dirty="0">
                <a:solidFill>
                  <a:schemeClr val="bg1"/>
                </a:solidFill>
              </a:rPr>
              <a:t>Safehouse supported by Mayor, district attorney</a:t>
            </a:r>
          </a:p>
        </p:txBody>
      </p:sp>
      <p:sp>
        <p:nvSpPr>
          <p:cNvPr id="3" name="Content Placeholder 2">
            <a:extLst>
              <a:ext uri="{FF2B5EF4-FFF2-40B4-BE49-F238E27FC236}">
                <a16:creationId xmlns:a16="http://schemas.microsoft.com/office/drawing/2014/main" id="{87FB17B6-5A56-8C4E-8FA5-6718DB9D2B26}"/>
              </a:ext>
            </a:extLst>
          </p:cNvPr>
          <p:cNvSpPr>
            <a:spLocks noGrp="1"/>
          </p:cNvSpPr>
          <p:nvPr>
            <p:ph idx="1"/>
          </p:nvPr>
        </p:nvSpPr>
        <p:spPr/>
        <p:txBody>
          <a:bodyPr>
            <a:normAutofit lnSpcReduction="10000"/>
          </a:bodyPr>
          <a:lstStyle/>
          <a:p>
            <a:r>
              <a:rPr lang="en-US" dirty="0">
                <a:solidFill>
                  <a:schemeClr val="bg1"/>
                </a:solidFill>
              </a:rPr>
              <a:t>Safehouse is supported by Philadelphia’s Mayor, District Attorney and many civic leaders and health officials.</a:t>
            </a:r>
          </a:p>
          <a:p>
            <a:r>
              <a:rPr lang="en-US" dirty="0">
                <a:solidFill>
                  <a:schemeClr val="bg1"/>
                </a:solidFill>
              </a:rPr>
              <a:t>Safehouse leadership are people morally committed to saving the lives of people who use drugs, and to fighting the stigma and barriers that increase the suffering of people who use drugs. The leadership includes, most prominently, Ed Rendell, former Philadelphia District Attorney, former Philadelphia Mayor, former Pennsylvania Governor, former Chair, Democratic National Committee.</a:t>
            </a:r>
          </a:p>
        </p:txBody>
      </p:sp>
    </p:spTree>
    <p:extLst>
      <p:ext uri="{BB962C8B-B14F-4D97-AF65-F5344CB8AC3E}">
        <p14:creationId xmlns:p14="http://schemas.microsoft.com/office/powerpoint/2010/main" val="262661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3CA6F-7E03-134C-840E-B18185FDD925}"/>
              </a:ext>
            </a:extLst>
          </p:cNvPr>
          <p:cNvSpPr>
            <a:spLocks noGrp="1"/>
          </p:cNvSpPr>
          <p:nvPr>
            <p:ph type="title"/>
          </p:nvPr>
        </p:nvSpPr>
        <p:spPr/>
        <p:txBody>
          <a:bodyPr/>
          <a:lstStyle/>
          <a:p>
            <a:r>
              <a:rPr lang="en-US" dirty="0">
                <a:solidFill>
                  <a:schemeClr val="bg1"/>
                </a:solidFill>
              </a:rPr>
              <a:t>Issue</a:t>
            </a:r>
          </a:p>
        </p:txBody>
      </p:sp>
      <p:sp>
        <p:nvSpPr>
          <p:cNvPr id="3" name="Content Placeholder 2">
            <a:extLst>
              <a:ext uri="{FF2B5EF4-FFF2-40B4-BE49-F238E27FC236}">
                <a16:creationId xmlns:a16="http://schemas.microsoft.com/office/drawing/2014/main" id="{CB9E1874-030A-7C4F-A4DD-85CE5A686CC2}"/>
              </a:ext>
            </a:extLst>
          </p:cNvPr>
          <p:cNvSpPr>
            <a:spLocks noGrp="1"/>
          </p:cNvSpPr>
          <p:nvPr>
            <p:ph idx="1"/>
          </p:nvPr>
        </p:nvSpPr>
        <p:spPr/>
        <p:txBody>
          <a:bodyPr>
            <a:normAutofit fontScale="85000" lnSpcReduction="20000"/>
          </a:bodyPr>
          <a:lstStyle/>
          <a:p>
            <a:r>
              <a:rPr lang="en-US" dirty="0">
                <a:solidFill>
                  <a:schemeClr val="bg1"/>
                </a:solidFill>
              </a:rPr>
              <a:t>A Federal law, “the crack house law,” makes it a crime “to manage…any place…and knowingly and intentionally…make available for use…the place for the purpose of unlawfully…using a controlled substance.”  </a:t>
            </a:r>
          </a:p>
          <a:p>
            <a:r>
              <a:rPr lang="en-US" sz="2900" b="1" dirty="0">
                <a:solidFill>
                  <a:schemeClr val="bg1"/>
                </a:solidFill>
              </a:rPr>
              <a:t>Would Safehouse’s proposed overdose prevention site violate the federal “crack house” law?</a:t>
            </a:r>
          </a:p>
          <a:p>
            <a:r>
              <a:rPr lang="en-US" dirty="0">
                <a:solidFill>
                  <a:schemeClr val="bg1"/>
                </a:solidFill>
              </a:rPr>
              <a:t>The U.S. Attorney for Philadelphia, on behalf of Trump Administration, says YES, and in February 2019, sued Safehouse seeking to enjoin it from opening.</a:t>
            </a:r>
          </a:p>
          <a:p>
            <a:r>
              <a:rPr lang="en-US" dirty="0">
                <a:solidFill>
                  <a:schemeClr val="bg1"/>
                </a:solidFill>
              </a:rPr>
              <a:t>The suit was considered by U.S. District Court Judge Gerald Austin McHugh, U.S. District Court for the Eastern District of Pennsylvania. (</a:t>
            </a:r>
            <a:r>
              <a:rPr lang="en-US" i="1" dirty="0">
                <a:solidFill>
                  <a:schemeClr val="bg1"/>
                </a:solidFill>
              </a:rPr>
              <a:t>U.S.</a:t>
            </a:r>
            <a:r>
              <a:rPr lang="en-US" dirty="0">
                <a:solidFill>
                  <a:schemeClr val="bg1"/>
                </a:solidFill>
              </a:rPr>
              <a:t> v. </a:t>
            </a:r>
            <a:r>
              <a:rPr lang="en-US" i="1" dirty="0">
                <a:solidFill>
                  <a:schemeClr val="bg1"/>
                </a:solidFill>
              </a:rPr>
              <a:t>Safehouse</a:t>
            </a:r>
            <a:r>
              <a:rPr lang="en-US" dirty="0">
                <a:solidFill>
                  <a:schemeClr val="bg1"/>
                </a:solidFill>
              </a:rPr>
              <a:t>, Case 2:19-cv-00519-GAM)</a:t>
            </a:r>
          </a:p>
        </p:txBody>
      </p:sp>
    </p:spTree>
    <p:extLst>
      <p:ext uri="{BB962C8B-B14F-4D97-AF65-F5344CB8AC3E}">
        <p14:creationId xmlns:p14="http://schemas.microsoft.com/office/powerpoint/2010/main" val="1563837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Legal posture</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55000" lnSpcReduction="20000"/>
          </a:bodyPr>
          <a:lstStyle/>
          <a:p>
            <a:r>
              <a:rPr lang="en-US" dirty="0">
                <a:solidFill>
                  <a:schemeClr val="bg1"/>
                </a:solidFill>
              </a:rPr>
              <a:t>February, 2019. Government sued Safehouse seeking the federal court issue a “declaratory judgment” that the Safehouse program would violate § 856. (This is not a criminal prosecution.)</a:t>
            </a:r>
          </a:p>
          <a:p>
            <a:r>
              <a:rPr lang="en-US" dirty="0">
                <a:solidFill>
                  <a:schemeClr val="bg1"/>
                </a:solidFill>
              </a:rPr>
              <a:t>Safehouse replied saying, no, their program does not violate § 856. Also, as applied to them § 856 is unconstitutional.</a:t>
            </a:r>
          </a:p>
          <a:p>
            <a:r>
              <a:rPr lang="en-US" dirty="0">
                <a:solidFill>
                  <a:schemeClr val="bg1"/>
                </a:solidFill>
              </a:rPr>
              <a:t>Safehouse countersued the government for “declaratory judgment” (1) that Safehouse program does not violate § 856 and (2) their program to open an overdose prevention site is a moral, faith-based imperative and that government threats against them to stop violate their rights under the Religious Freedom Restoration Act.</a:t>
            </a:r>
          </a:p>
          <a:p>
            <a:r>
              <a:rPr lang="en-US" dirty="0">
                <a:solidFill>
                  <a:schemeClr val="bg1"/>
                </a:solidFill>
              </a:rPr>
              <a:t>Government replied and </a:t>
            </a:r>
            <a:r>
              <a:rPr lang="en-US" b="1" dirty="0">
                <a:solidFill>
                  <a:schemeClr val="bg1"/>
                </a:solidFill>
              </a:rPr>
              <a:t>moved for judgment on the pleadings </a:t>
            </a:r>
            <a:r>
              <a:rPr lang="en-US" dirty="0">
                <a:solidFill>
                  <a:schemeClr val="bg1"/>
                </a:solidFill>
              </a:rPr>
              <a:t>(no need for trial). Safehouse objected, wanted a trial.</a:t>
            </a:r>
          </a:p>
          <a:p>
            <a:r>
              <a:rPr lang="en-US" dirty="0">
                <a:solidFill>
                  <a:schemeClr val="bg1"/>
                </a:solidFill>
              </a:rPr>
              <a:t>Court did not think trial was necessary, but needed details on Safehouse’s proposed operations protocol.</a:t>
            </a:r>
          </a:p>
          <a:p>
            <a:r>
              <a:rPr lang="en-US" dirty="0">
                <a:solidFill>
                  <a:schemeClr val="bg1"/>
                </a:solidFill>
              </a:rPr>
              <a:t>Court held an evidentiary hearing, August 19, 2019, but said parties exceeded court’s guidelines limiting subject matter, and said it would disregard the testimony of the hearing.</a:t>
            </a:r>
          </a:p>
          <a:p>
            <a:r>
              <a:rPr lang="en-US" dirty="0">
                <a:solidFill>
                  <a:schemeClr val="bg1"/>
                </a:solidFill>
              </a:rPr>
              <a:t>October 2, 2019, the court issued its 56-page ruling on the Government’s motion for a judgment on the pleadings. </a:t>
            </a:r>
            <a:r>
              <a:rPr lang="en-US" dirty="0">
                <a:solidFill>
                  <a:schemeClr val="bg1"/>
                </a:solidFill>
                <a:hlinkClick r:id="rId2"/>
              </a:rPr>
              <a:t>https://www.safehousephilly.org/sites/default/files/attachments/2019-10/MEMORANDUM%2010.2.19.pdf</a:t>
            </a:r>
            <a:r>
              <a:rPr lang="en-US" dirty="0">
                <a:solidFill>
                  <a:schemeClr val="bg1"/>
                </a:solidFill>
              </a:rPr>
              <a:t> </a:t>
            </a:r>
          </a:p>
        </p:txBody>
      </p:sp>
    </p:spTree>
    <p:extLst>
      <p:ext uri="{BB962C8B-B14F-4D97-AF65-F5344CB8AC3E}">
        <p14:creationId xmlns:p14="http://schemas.microsoft.com/office/powerpoint/2010/main" val="53431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5D7A-F0E8-6540-A5AE-CBEA04D6E9EE}"/>
              </a:ext>
            </a:extLst>
          </p:cNvPr>
          <p:cNvSpPr>
            <a:spLocks noGrp="1"/>
          </p:cNvSpPr>
          <p:nvPr>
            <p:ph type="title"/>
          </p:nvPr>
        </p:nvSpPr>
        <p:spPr/>
        <p:txBody>
          <a:bodyPr/>
          <a:lstStyle/>
          <a:p>
            <a:r>
              <a:rPr lang="en-US" dirty="0">
                <a:solidFill>
                  <a:schemeClr val="bg1"/>
                </a:solidFill>
              </a:rPr>
              <a:t>WHAT do federal COURTS DO?</a:t>
            </a:r>
          </a:p>
        </p:txBody>
      </p:sp>
      <p:sp>
        <p:nvSpPr>
          <p:cNvPr id="3" name="Content Placeholder 2">
            <a:extLst>
              <a:ext uri="{FF2B5EF4-FFF2-40B4-BE49-F238E27FC236}">
                <a16:creationId xmlns:a16="http://schemas.microsoft.com/office/drawing/2014/main" id="{47C1D9AA-256F-BA43-A64C-A2D20405F5D2}"/>
              </a:ext>
            </a:extLst>
          </p:cNvPr>
          <p:cNvSpPr>
            <a:spLocks noGrp="1"/>
          </p:cNvSpPr>
          <p:nvPr>
            <p:ph idx="1"/>
          </p:nvPr>
        </p:nvSpPr>
        <p:spPr/>
        <p:txBody>
          <a:bodyPr>
            <a:normAutofit fontScale="92500" lnSpcReduction="10000"/>
          </a:bodyPr>
          <a:lstStyle/>
          <a:p>
            <a:r>
              <a:rPr lang="en-US" b="1" dirty="0">
                <a:solidFill>
                  <a:schemeClr val="bg1"/>
                </a:solidFill>
              </a:rPr>
              <a:t>Federal courts and Federal judges are essentially the same thing. Lawyers often use “court” and “judge” interchangeably.</a:t>
            </a:r>
          </a:p>
          <a:p>
            <a:r>
              <a:rPr lang="en-US" b="1" dirty="0">
                <a:solidFill>
                  <a:schemeClr val="bg1"/>
                </a:solidFill>
              </a:rPr>
              <a:t>They decide cases and controversies.</a:t>
            </a:r>
          </a:p>
          <a:p>
            <a:r>
              <a:rPr lang="en-US" b="1" dirty="0">
                <a:solidFill>
                  <a:schemeClr val="bg1"/>
                </a:solidFill>
              </a:rPr>
              <a:t>To decide, they “find” the law – that is, they state what the law “is.”</a:t>
            </a:r>
          </a:p>
          <a:p>
            <a:r>
              <a:rPr lang="en-US" b="1" dirty="0">
                <a:solidFill>
                  <a:schemeClr val="bg1"/>
                </a:solidFill>
              </a:rPr>
              <a:t>CRITICALLY, THEY EXPLAIN WHY THEY DECIDED WHAT THEY HAVE DECIDED.</a:t>
            </a:r>
          </a:p>
          <a:p>
            <a:r>
              <a:rPr lang="en-US" dirty="0">
                <a:solidFill>
                  <a:schemeClr val="bg1"/>
                </a:solidFill>
              </a:rPr>
              <a:t>Good explanations are essential to justify the outcome to the losing party and to the public at large, to maintain the legitimacy of the courts in general, and to defend the decision if it is appealed to a higher court.</a:t>
            </a:r>
          </a:p>
        </p:txBody>
      </p:sp>
    </p:spTree>
    <p:extLst>
      <p:ext uri="{BB962C8B-B14F-4D97-AF65-F5344CB8AC3E}">
        <p14:creationId xmlns:p14="http://schemas.microsoft.com/office/powerpoint/2010/main" val="79092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89E-3B29-D64F-B9C3-31439078FF19}"/>
              </a:ext>
            </a:extLst>
          </p:cNvPr>
          <p:cNvSpPr>
            <a:spLocks noGrp="1"/>
          </p:cNvSpPr>
          <p:nvPr>
            <p:ph type="title"/>
          </p:nvPr>
        </p:nvSpPr>
        <p:spPr/>
        <p:txBody>
          <a:bodyPr/>
          <a:lstStyle/>
          <a:p>
            <a:r>
              <a:rPr lang="en-US" dirty="0">
                <a:solidFill>
                  <a:schemeClr val="bg1"/>
                </a:solidFill>
              </a:rPr>
              <a:t>Burden of proof/Interpretation of the facts in this proceeding</a:t>
            </a:r>
          </a:p>
        </p:txBody>
      </p:sp>
      <p:sp>
        <p:nvSpPr>
          <p:cNvPr id="3" name="Content Placeholder 2">
            <a:extLst>
              <a:ext uri="{FF2B5EF4-FFF2-40B4-BE49-F238E27FC236}">
                <a16:creationId xmlns:a16="http://schemas.microsoft.com/office/drawing/2014/main" id="{DB0B98AF-39A8-8B44-B563-E379AF35C641}"/>
              </a:ext>
            </a:extLst>
          </p:cNvPr>
          <p:cNvSpPr>
            <a:spLocks noGrp="1"/>
          </p:cNvSpPr>
          <p:nvPr>
            <p:ph idx="1"/>
          </p:nvPr>
        </p:nvSpPr>
        <p:spPr/>
        <p:txBody>
          <a:bodyPr>
            <a:normAutofit fontScale="77500" lnSpcReduction="20000"/>
          </a:bodyPr>
          <a:lstStyle/>
          <a:p>
            <a:r>
              <a:rPr lang="en-US" dirty="0">
                <a:solidFill>
                  <a:schemeClr val="bg1"/>
                </a:solidFill>
              </a:rPr>
              <a:t>In ruling on a motion of “judgment on the pleadings,” the well-established standard requires that the court </a:t>
            </a:r>
            <a:r>
              <a:rPr lang="en-US" b="1" dirty="0">
                <a:solidFill>
                  <a:schemeClr val="bg1"/>
                </a:solidFill>
              </a:rPr>
              <a:t>view the pleadings in the light most favorable to the non-moving party, i.e. Safehouse.</a:t>
            </a:r>
          </a:p>
          <a:p>
            <a:r>
              <a:rPr lang="en-US" dirty="0">
                <a:solidFill>
                  <a:schemeClr val="bg1"/>
                </a:solidFill>
              </a:rPr>
              <a:t>The pleadings are the arguments made in the papers filed with the court – not evidence introduced under oath and subject to cross examination.</a:t>
            </a:r>
          </a:p>
          <a:p>
            <a:r>
              <a:rPr lang="en-US" dirty="0">
                <a:solidFill>
                  <a:schemeClr val="bg1"/>
                </a:solidFill>
              </a:rPr>
              <a:t>Because the parties’ presentations at the evidentiary hearing on August 19 exceeded the ground rules established by the court, the court says it disregarded the evidence of that testimony.</a:t>
            </a:r>
          </a:p>
          <a:p>
            <a:r>
              <a:rPr lang="en-US" dirty="0">
                <a:solidFill>
                  <a:schemeClr val="bg1"/>
                </a:solidFill>
              </a:rPr>
              <a:t>The court got the parties to agree on most of the facts.</a:t>
            </a:r>
          </a:p>
          <a:p>
            <a:r>
              <a:rPr lang="en-US" dirty="0">
                <a:solidFill>
                  <a:schemeClr val="bg1"/>
                </a:solidFill>
              </a:rPr>
              <a:t>The government made the motion. The court must review any factual dispute in the paperwork in a way that favors Safehouse.</a:t>
            </a:r>
          </a:p>
          <a:p>
            <a:endParaRPr lang="en-US" dirty="0"/>
          </a:p>
        </p:txBody>
      </p:sp>
    </p:spTree>
    <p:extLst>
      <p:ext uri="{BB962C8B-B14F-4D97-AF65-F5344CB8AC3E}">
        <p14:creationId xmlns:p14="http://schemas.microsoft.com/office/powerpoint/2010/main" val="285416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7FD32-9F36-ED49-AE10-8556642A15D7}"/>
              </a:ext>
            </a:extLst>
          </p:cNvPr>
          <p:cNvSpPr>
            <a:spLocks noGrp="1"/>
          </p:cNvSpPr>
          <p:nvPr>
            <p:ph type="title"/>
          </p:nvPr>
        </p:nvSpPr>
        <p:spPr/>
        <p:txBody>
          <a:bodyPr>
            <a:normAutofit fontScale="90000"/>
          </a:bodyPr>
          <a:lstStyle/>
          <a:p>
            <a:r>
              <a:rPr lang="en-US" dirty="0">
                <a:solidFill>
                  <a:schemeClr val="bg1"/>
                </a:solidFill>
              </a:rPr>
              <a:t>“Crack House” Law, 21 U.S.C. § 856</a:t>
            </a:r>
            <a:br>
              <a:rPr lang="en-US" dirty="0">
                <a:solidFill>
                  <a:schemeClr val="bg1"/>
                </a:solidFill>
              </a:rPr>
            </a:br>
            <a:r>
              <a:rPr lang="en-US" b="1" dirty="0">
                <a:solidFill>
                  <a:schemeClr val="bg1"/>
                </a:solidFill>
              </a:rPr>
              <a:t>Maintaining drug-involved premises</a:t>
            </a:r>
            <a:br>
              <a:rPr lang="en-US" b="1" dirty="0"/>
            </a:br>
            <a:r>
              <a:rPr lang="en-US" b="1" dirty="0">
                <a:solidFill>
                  <a:schemeClr val="bg1"/>
                </a:solidFill>
              </a:rPr>
              <a:t>(</a:t>
            </a:r>
            <a:r>
              <a:rPr lang="en-US" sz="2400" b="1" dirty="0">
                <a:solidFill>
                  <a:schemeClr val="bg1"/>
                </a:solidFill>
                <a:latin typeface="+mn-lt"/>
              </a:rPr>
              <a:t>enacted 1986, amended 2003)</a:t>
            </a:r>
            <a:endParaRPr lang="en-US" dirty="0">
              <a:solidFill>
                <a:schemeClr val="bg1"/>
              </a:solidFill>
            </a:endParaRPr>
          </a:p>
        </p:txBody>
      </p:sp>
      <p:sp>
        <p:nvSpPr>
          <p:cNvPr id="3" name="Content Placeholder 2">
            <a:extLst>
              <a:ext uri="{FF2B5EF4-FFF2-40B4-BE49-F238E27FC236}">
                <a16:creationId xmlns:a16="http://schemas.microsoft.com/office/drawing/2014/main" id="{9C4F7D70-A372-4946-BC64-369FB50060BB}"/>
              </a:ext>
            </a:extLst>
          </p:cNvPr>
          <p:cNvSpPr>
            <a:spLocks noGrp="1"/>
          </p:cNvSpPr>
          <p:nvPr>
            <p:ph idx="1"/>
          </p:nvPr>
        </p:nvSpPr>
        <p:spPr/>
        <p:txBody>
          <a:bodyPr>
            <a:normAutofit fontScale="85000" lnSpcReduction="10000"/>
          </a:bodyPr>
          <a:lstStyle/>
          <a:p>
            <a:r>
              <a:rPr lang="en-US" dirty="0">
                <a:solidFill>
                  <a:schemeClr val="bg1"/>
                </a:solidFill>
              </a:rPr>
              <a:t>“(a) Unlawful acts   Except as authorized by this subchapter, it shall be unlawful to— (1) knowingly open, lease, rent, use, or maintain any place, whether permanently or temporarily, for the purpose of manufacturing, distributing, or using any controlled substance;</a:t>
            </a:r>
          </a:p>
          <a:p>
            <a:r>
              <a:rPr lang="en-US" dirty="0">
                <a:solidFill>
                  <a:schemeClr val="bg1"/>
                </a:solidFill>
              </a:rPr>
              <a:t>(2) manage or control any place, whether permanently or temporarily, either as an owner, lessee, agent, employee, occupant, or mortgagee, and knowingly and intentionally rent, lease, profit from, or make available for use, with or without compensation, the place for the purpose of unlawfully manufacturing, storing, distributing, or using a controlled substance.”</a:t>
            </a:r>
          </a:p>
          <a:p>
            <a:r>
              <a:rPr lang="en-US" b="1" dirty="0">
                <a:solidFill>
                  <a:schemeClr val="bg1"/>
                </a:solidFill>
                <a:latin typeface="Bodoni 72 Book" pitchFamily="2" charset="0"/>
              </a:rPr>
              <a:t>HOW DO YOU UNDERSTAND THIS LAW? </a:t>
            </a:r>
          </a:p>
          <a:p>
            <a:r>
              <a:rPr lang="en-US" b="1" dirty="0">
                <a:solidFill>
                  <a:schemeClr val="bg1"/>
                </a:solidFill>
                <a:latin typeface="Bodoni 72 Book" pitchFamily="2" charset="0"/>
              </a:rPr>
              <a:t>DO YOU THINK THAT THE SAFEHOUSE PROGRAM IS COVERED BY THIS LAW?</a:t>
            </a:r>
          </a:p>
          <a:p>
            <a:endParaRPr lang="en-US" dirty="0"/>
          </a:p>
        </p:txBody>
      </p:sp>
    </p:spTree>
    <p:extLst>
      <p:ext uri="{BB962C8B-B14F-4D97-AF65-F5344CB8AC3E}">
        <p14:creationId xmlns:p14="http://schemas.microsoft.com/office/powerpoint/2010/main" val="110160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C1742-41DA-A646-B38D-D4B28AA2641B}"/>
              </a:ext>
            </a:extLst>
          </p:cNvPr>
          <p:cNvSpPr>
            <a:spLocks noGrp="1"/>
          </p:cNvSpPr>
          <p:nvPr>
            <p:ph type="title"/>
          </p:nvPr>
        </p:nvSpPr>
        <p:spPr/>
        <p:txBody>
          <a:bodyPr/>
          <a:lstStyle/>
          <a:p>
            <a:r>
              <a:rPr lang="en-US" dirty="0">
                <a:solidFill>
                  <a:schemeClr val="bg1"/>
                </a:solidFill>
              </a:rPr>
              <a:t>Background -- WHAT MAKES A CRIME</a:t>
            </a:r>
          </a:p>
        </p:txBody>
      </p:sp>
      <p:sp>
        <p:nvSpPr>
          <p:cNvPr id="3" name="Content Placeholder 2">
            <a:extLst>
              <a:ext uri="{FF2B5EF4-FFF2-40B4-BE49-F238E27FC236}">
                <a16:creationId xmlns:a16="http://schemas.microsoft.com/office/drawing/2014/main" id="{7059D53A-8851-894C-B52C-BF2A41C09EA6}"/>
              </a:ext>
            </a:extLst>
          </p:cNvPr>
          <p:cNvSpPr>
            <a:spLocks noGrp="1"/>
          </p:cNvSpPr>
          <p:nvPr>
            <p:ph idx="1"/>
          </p:nvPr>
        </p:nvSpPr>
        <p:spPr/>
        <p:txBody>
          <a:bodyPr>
            <a:normAutofit fontScale="77500" lnSpcReduction="20000"/>
          </a:bodyPr>
          <a:lstStyle/>
          <a:p>
            <a:r>
              <a:rPr lang="en-US" dirty="0">
                <a:solidFill>
                  <a:schemeClr val="bg1"/>
                </a:solidFill>
              </a:rPr>
              <a:t>CONDUCT – Some act has to be specified as the act that violates the law.</a:t>
            </a:r>
          </a:p>
          <a:p>
            <a:r>
              <a:rPr lang="en-US" dirty="0">
                <a:solidFill>
                  <a:schemeClr val="bg1"/>
                </a:solidFill>
              </a:rPr>
              <a:t>STATE OF MIND – The actor’s intention and the actor’s knowledge about the relevant facts and circumstances are essential. The importance and complexity of these “states of mind” or intentions vary from crime to crime.</a:t>
            </a:r>
          </a:p>
          <a:p>
            <a:r>
              <a:rPr lang="en-US" dirty="0">
                <a:solidFill>
                  <a:schemeClr val="bg1"/>
                </a:solidFill>
              </a:rPr>
              <a:t>CIRCUMSTANCES – These elements are often essential features to making a conduct criminal.</a:t>
            </a:r>
          </a:p>
          <a:p>
            <a:r>
              <a:rPr lang="en-US" dirty="0">
                <a:solidFill>
                  <a:schemeClr val="bg1"/>
                </a:solidFill>
              </a:rPr>
              <a:t>Example: Conduct: Using a prescription opioid that has been prescribed to you. </a:t>
            </a:r>
          </a:p>
          <a:p>
            <a:pPr lvl="1"/>
            <a:r>
              <a:rPr lang="en-US" dirty="0">
                <a:solidFill>
                  <a:schemeClr val="bg1"/>
                </a:solidFill>
              </a:rPr>
              <a:t>Circumstance A: You did not lie to the doctor about your condition; the doctor determined you medically needed it. NO CRIME.</a:t>
            </a:r>
          </a:p>
          <a:p>
            <a:pPr lvl="1"/>
            <a:r>
              <a:rPr lang="en-US" dirty="0">
                <a:solidFill>
                  <a:schemeClr val="bg1"/>
                </a:solidFill>
              </a:rPr>
              <a:t>Circumstance B: You lied to the doctor. CRIME.</a:t>
            </a:r>
          </a:p>
          <a:p>
            <a:pPr lvl="1"/>
            <a:r>
              <a:rPr lang="en-US" dirty="0">
                <a:solidFill>
                  <a:schemeClr val="bg1"/>
                </a:solidFill>
              </a:rPr>
              <a:t>Circumstance C: You know the doctor did not examine you; just took your money for the prescription. CRIME.</a:t>
            </a:r>
          </a:p>
        </p:txBody>
      </p:sp>
    </p:spTree>
    <p:extLst>
      <p:ext uri="{BB962C8B-B14F-4D97-AF65-F5344CB8AC3E}">
        <p14:creationId xmlns:p14="http://schemas.microsoft.com/office/powerpoint/2010/main" val="4206277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Safehouse Oct. 17" id="{36394806-7AFA-EF4E-8543-3FB4F48D7BBD}" vid="{D83543A6-FF7C-1A44-AE65-9AA663A0ECEA}"/>
    </a:ext>
  </a:extLst>
</a:theme>
</file>

<file path=docProps/app.xml><?xml version="1.0" encoding="utf-8"?>
<Properties xmlns="http://schemas.openxmlformats.org/officeDocument/2006/extended-properties" xmlns:vt="http://schemas.openxmlformats.org/officeDocument/2006/docPropsVTypes">
  <Template>Circuit</Template>
  <TotalTime>2858</TotalTime>
  <Words>2684</Words>
  <Application>Microsoft Macintosh PowerPoint</Application>
  <PresentationFormat>Widescreen</PresentationFormat>
  <Paragraphs>131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Bodoni 72 Book</vt:lpstr>
      <vt:lpstr>Tw Cen MT</vt:lpstr>
      <vt:lpstr>Circuit</vt:lpstr>
      <vt:lpstr>U.S. District court in Philadelphia  rules on safehouse, October 2, 2019: An Explanation of the ruling</vt:lpstr>
      <vt:lpstr>What is Safehouse?</vt:lpstr>
      <vt:lpstr>Safehouse supported by Mayor, district attorney</vt:lpstr>
      <vt:lpstr>Issue</vt:lpstr>
      <vt:lpstr>Legal posture</vt:lpstr>
      <vt:lpstr>WHAT do federal COURTS DO?</vt:lpstr>
      <vt:lpstr>Burden of proof/Interpretation of the facts in this proceeding</vt:lpstr>
      <vt:lpstr>“Crack House” Law, 21 U.S.C. § 856 Maintaining drug-involved premises (enacted 1986, amended 2003)</vt:lpstr>
      <vt:lpstr>Background -- WHAT MAKES A CRIME</vt:lpstr>
      <vt:lpstr>Understanding what this judge is doing</vt:lpstr>
      <vt:lpstr>Court’s Approach to its explanation</vt:lpstr>
      <vt:lpstr>What the court concluded</vt:lpstr>
      <vt:lpstr>Court’s description of safehouse program First:</vt:lpstr>
      <vt:lpstr>Then: in the medically supervised consumption room </vt:lpstr>
      <vt:lpstr>Four key arguments</vt:lpstr>
      <vt:lpstr>Digging in to 21 U.S.C. § 856  What needs to be considered</vt:lpstr>
      <vt:lpstr>Why the opinion is so careful</vt:lpstr>
      <vt:lpstr>What does it mean to make a space available “for the purpose of unlawfully . . . using a controlled substance”?</vt:lpstr>
      <vt:lpstr>Significant Purpose</vt:lpstr>
      <vt:lpstr>Purpose of the actor</vt:lpstr>
      <vt:lpstr>Congress recognizes harm reduction</vt:lpstr>
      <vt:lpstr>Meaning of “for the purpose of unlawfully . . . using a controlled substance” 2003 Amendment re: Raves  </vt:lpstr>
      <vt:lpstr>Safehouse’s purpose, as seen by the court</vt:lpstr>
      <vt:lpstr>Statute does not apply to safehouse</vt:lpstr>
      <vt:lpstr>Thank you for inviting me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District court in Philadelphia  rules on safehouse</dc:title>
  <dc:creator>Eric Sterling</dc:creator>
  <cp:lastModifiedBy>Eric Sterling</cp:lastModifiedBy>
  <cp:revision>72</cp:revision>
  <cp:lastPrinted>2019-10-17T17:51:13Z</cp:lastPrinted>
  <dcterms:created xsi:type="dcterms:W3CDTF">2019-10-15T14:08:56Z</dcterms:created>
  <dcterms:modified xsi:type="dcterms:W3CDTF">2019-10-18T17:18:22Z</dcterms:modified>
</cp:coreProperties>
</file>